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1" r:id="rId5"/>
    <p:sldMasterId id="2147483693" r:id="rId6"/>
  </p:sldMasterIdLst>
  <p:notesMasterIdLst>
    <p:notesMasterId r:id="rId8"/>
  </p:notesMasterIdLst>
  <p:handoutMasterIdLst>
    <p:handoutMasterId r:id="rId31"/>
  </p:handoutMasterIdLst>
  <p:sldIdLst>
    <p:sldId id="699" r:id="rId7"/>
    <p:sldId id="703" r:id="rId9"/>
    <p:sldId id="880" r:id="rId10"/>
    <p:sldId id="710" r:id="rId11"/>
    <p:sldId id="749" r:id="rId12"/>
    <p:sldId id="755" r:id="rId13"/>
    <p:sldId id="855" r:id="rId14"/>
    <p:sldId id="856" r:id="rId15"/>
    <p:sldId id="858" r:id="rId16"/>
    <p:sldId id="859" r:id="rId17"/>
    <p:sldId id="860" r:id="rId18"/>
    <p:sldId id="861" r:id="rId19"/>
    <p:sldId id="862" r:id="rId20"/>
    <p:sldId id="866" r:id="rId21"/>
    <p:sldId id="867" r:id="rId22"/>
    <p:sldId id="800" r:id="rId23"/>
    <p:sldId id="857" r:id="rId24"/>
    <p:sldId id="871" r:id="rId25"/>
    <p:sldId id="872" r:id="rId26"/>
    <p:sldId id="874" r:id="rId27"/>
    <p:sldId id="875" r:id="rId28"/>
    <p:sldId id="876" r:id="rId29"/>
    <p:sldId id="811" r:id="rId30"/>
  </p:sldIdLst>
  <p:sldSz cx="9144000" cy="5143500" type="screen16x9"/>
  <p:notesSz cx="6858000" cy="9144000"/>
  <p:custDataLst>
    <p:tags r:id="rId36"/>
  </p:custDataLst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foru" initials="j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F7F7F"/>
    <a:srgbClr val="C51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396" y="-84"/>
      </p:cViewPr>
      <p:guideLst>
        <p:guide orient="horz" pos="1635"/>
        <p:guide pos="27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6" Type="http://schemas.openxmlformats.org/officeDocument/2006/relationships/tags" Target="tags/tag128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6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83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 b="1">
                <a:latin typeface="Microsoft YaHei Bold" panose="020B0502040204020203" charset="-122"/>
                <a:ea typeface="Microsoft YaHei Bold" panose="020B0502040204020203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24765" y="-6191"/>
            <a:ext cx="9168765" cy="5155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59080" y="72390"/>
            <a:ext cx="546115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8" Type="http://schemas.openxmlformats.org/officeDocument/2006/relationships/theme" Target="../theme/theme4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4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b="0" strike="noStrike" noProof="1" dirty="0">
                <a:solidFill>
                  <a:srgbClr val="888888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b="0" strike="noStrike" noProof="1">
              <a:solidFill>
                <a:srgbClr val="888888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标题 15"/>
          <p:cNvSpPr>
            <a:spLocks noGrp="1"/>
          </p:cNvSpPr>
          <p:nvPr>
            <p:ph type="ctrTitle"/>
          </p:nvPr>
        </p:nvSpPr>
        <p:spPr>
          <a:xfrm>
            <a:off x="187643" y="72390"/>
            <a:ext cx="7141369" cy="393859"/>
          </a:xfrm>
        </p:spPr>
        <p:txBody>
          <a:bodyPr anchor="b"/>
          <a:lstStyle>
            <a:lvl1pPr algn="l">
              <a:defRPr sz="1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7" name="Shape 22"/>
          <p:cNvSpPr>
            <a:spLocks noChangeArrowheads="1"/>
          </p:cNvSpPr>
          <p:nvPr userDrawn="1"/>
        </p:nvSpPr>
        <p:spPr bwMode="auto">
          <a:xfrm>
            <a:off x="-952" y="134303"/>
            <a:ext cx="189000" cy="270000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2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3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500" b="1" kern="1200">
          <a:solidFill>
            <a:schemeClr val="tx1"/>
          </a:solidFill>
          <a:latin typeface="Microsoft YaHei Bold" panose="020B0502040204020203" charset="-122"/>
          <a:ea typeface="Microsoft YaHei Bold" panose="020B0502040204020203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Microsoft YaHei Regular" panose="020B0502040204020203" charset="-122"/>
          <a:ea typeface="Microsoft YaHei Regular" panose="020B0502040204020203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tags" Target="../tags/tag1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6.png"/><Relationship Id="rId3" Type="http://schemas.openxmlformats.org/officeDocument/2006/relationships/tags" Target="../tags/tag127.xml"/><Relationship Id="rId2" Type="http://schemas.openxmlformats.org/officeDocument/2006/relationships/image" Target="../media/image5.png"/><Relationship Id="rId1" Type="http://schemas.openxmlformats.org/officeDocument/2006/relationships/tags" Target="../tags/tag1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0" y="988695"/>
            <a:ext cx="9144000" cy="2946083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33901" y="801529"/>
            <a:ext cx="7676674" cy="3319939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  <a:effectLst/>
        </p:spPr>
        <p:txBody>
          <a:bodyPr lIns="45718" rIns="45718" anchor="ctr"/>
          <a:lstStyle/>
          <a:p>
            <a:pPr algn="ctr"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54292" y="22860"/>
            <a:ext cx="9198293" cy="51744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4" name="Shape 26"/>
          <p:cNvSpPr/>
          <p:nvPr/>
        </p:nvSpPr>
        <p:spPr>
          <a:xfrm>
            <a:off x="3021330" y="3127375"/>
            <a:ext cx="3148965" cy="299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350" kern="0" dirty="0">
                <a:sym typeface="微软雅黑" panose="020B0503020204020204" pitchFamily="34" charset="-122"/>
              </a:rPr>
              <a:t>学生</a:t>
            </a:r>
            <a:endParaRPr lang="zh-CN" sz="1350" kern="0" dirty="0">
              <a:sym typeface="微软雅黑" panose="020B0503020204020204" pitchFamily="34" charset="-122"/>
            </a:endParaRPr>
          </a:p>
        </p:txBody>
      </p:sp>
      <p:sp>
        <p:nvSpPr>
          <p:cNvPr id="16" name="Shape 26"/>
          <p:cNvSpPr/>
          <p:nvPr/>
        </p:nvSpPr>
        <p:spPr>
          <a:xfrm>
            <a:off x="1127760" y="1405414"/>
            <a:ext cx="6888956" cy="133794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lstStyle/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300" b="1" kern="0" dirty="0">
                <a:sym typeface="微软雅黑" panose="020B0503020204020204" pitchFamily="34" charset="-122"/>
              </a:rPr>
              <a:t>校友邦实习实训平台</a:t>
            </a:r>
            <a:endParaRPr lang="zh-CN" sz="3600" b="1" kern="0" dirty="0">
              <a:sym typeface="微软雅黑" panose="020B0503020204020204" pitchFamily="34" charset="-122"/>
            </a:endParaRPr>
          </a:p>
          <a:p>
            <a:pPr lvl="0" algn="ctr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2100" kern="0" dirty="0">
                <a:sym typeface="微软雅黑" panose="020B0503020204020204" pitchFamily="34" charset="-122"/>
              </a:rPr>
              <a:t>操作指南</a:t>
            </a:r>
            <a:endParaRPr lang="zh-CN" sz="2100" kern="0" dirty="0"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781901" y="2923699"/>
            <a:ext cx="1580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10978" y="4356735"/>
            <a:ext cx="1122521" cy="359569"/>
            <a:chOff x="8365" y="9148"/>
            <a:chExt cx="2357" cy="755"/>
          </a:xfrm>
        </p:grpSpPr>
        <p:sp>
          <p:nvSpPr>
            <p:cNvPr id="29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1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3.2 </a:t>
            </a:r>
            <a:r>
              <a:rPr lang="zh-CN" altLang="en-US">
                <a:sym typeface="+mn-ea"/>
              </a:rPr>
              <a:t>学生移动端操作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实习报名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集中实习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6475" y="1279525"/>
            <a:ext cx="1645920" cy="3602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2720" y="404495"/>
            <a:ext cx="8388985" cy="8756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实习报名(集中实习)，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去报名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立即报名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确认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b="0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如果显示未邀请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即您不在集中实习的学生范围内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可联系学校相关管理员老师处理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205" y="1419860"/>
            <a:ext cx="51943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041650" y="2424430"/>
            <a:ext cx="269875" cy="494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176905" y="2761615"/>
            <a:ext cx="51943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080" y="1279525"/>
            <a:ext cx="1668780" cy="36036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860" y="1242060"/>
            <a:ext cx="1676400" cy="3573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15" y="1280160"/>
            <a:ext cx="1617980" cy="3360420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V="1">
            <a:off x="496570" y="1779905"/>
            <a:ext cx="330835" cy="24257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845" y="1280160"/>
            <a:ext cx="1842770" cy="367474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7884160" y="3291840"/>
            <a:ext cx="13773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如果开始就能在我的实习下看到对应实习计划，点实习任务是已参与状态，那么无需报名</a:t>
            </a:r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3.3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查看实习任务</a:t>
            </a: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2410" y="1000125"/>
            <a:ext cx="2080895" cy="38023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65" y="1000125"/>
            <a:ext cx="2004060" cy="38023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3195" y="41465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查看实习任务，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我的</a:t>
            </a:r>
            <a:r>
              <a:rPr lang="zh-CN" altLang="en-US" b="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查看详情    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6236970" y="2256790"/>
            <a:ext cx="449580" cy="1346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5"/>
          <p:cNvSpPr txBox="1"/>
          <p:nvPr/>
        </p:nvSpPr>
        <p:spPr>
          <a:xfrm>
            <a:off x="278130" y="2542540"/>
            <a:ext cx="40449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成长模块在底部哦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2793365" y="1557655"/>
            <a:ext cx="59118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点击实习任务，可查看计划具体要求</a:t>
            </a:r>
            <a:endParaRPr lang="en-US" altLang="zh-CN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96585" y="1075690"/>
            <a:ext cx="6661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查看详情，可查看实习要求和项目信息，包括指导老师信息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356610" y="2211705"/>
            <a:ext cx="405130" cy="901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4076700" y="1626870"/>
            <a:ext cx="1619885" cy="494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5" y="988060"/>
            <a:ext cx="2099945" cy="380174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611505" y="3796030"/>
            <a:ext cx="575945" cy="432435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 flipV="1">
            <a:off x="2411730" y="3075940"/>
            <a:ext cx="503555" cy="50419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3.4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签到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3440" y="915670"/>
            <a:ext cx="1677035" cy="36785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827" y="930599"/>
            <a:ext cx="1684097" cy="3647318"/>
          </a:xfrm>
          <a:prstGeom prst="rect">
            <a:avLst/>
          </a:prstGeom>
        </p:spPr>
      </p:pic>
      <p:sp>
        <p:nvSpPr>
          <p:cNvPr id="28" name="文本框 17"/>
          <p:cNvSpPr txBox="1"/>
          <p:nvPr/>
        </p:nvSpPr>
        <p:spPr>
          <a:xfrm>
            <a:off x="3304106" y="3723813"/>
            <a:ext cx="1331836" cy="37798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b="0" dirty="0" smtClean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点击签到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29" name="直接箭头连接符 4"/>
          <p:cNvCxnSpPr/>
          <p:nvPr/>
        </p:nvCxnSpPr>
        <p:spPr>
          <a:xfrm flipH="1" flipV="1">
            <a:off x="3206750" y="1491615"/>
            <a:ext cx="540385" cy="17970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框架 12"/>
          <p:cNvSpPr/>
          <p:nvPr/>
        </p:nvSpPr>
        <p:spPr>
          <a:xfrm>
            <a:off x="2128232" y="2969098"/>
            <a:ext cx="1722235" cy="495033"/>
          </a:xfrm>
          <a:prstGeom prst="frame">
            <a:avLst>
              <a:gd name="adj1" fmla="val 6616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kumimoji="1" lang="zh-CN" alt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00627" y="1563489"/>
            <a:ext cx="1455075" cy="132207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如同时参与多个实习计划</a:t>
            </a:r>
            <a:r>
              <a:rPr lang="en-US" altLang="zh-CN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/</a:t>
            </a:r>
            <a:r>
              <a:rPr lang="zh-CN" altLang="en-US" b="0" dirty="0">
                <a:solidFill>
                  <a:srgbClr val="FF0000"/>
                </a:solidFill>
                <a:latin typeface="文鼎中楷体" panose="03000600000000000000" charset="-122"/>
                <a:ea typeface="文鼎中楷体" panose="03000600000000000000" charset="-122"/>
              </a:rPr>
              <a:t>项目需要签到，可以点此切换，如右图</a:t>
            </a:r>
            <a:endParaRPr lang="zh-CN" altLang="en-US" b="0" dirty="0" smtClean="0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9705" y="33972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签到，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签到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 flipV="1">
            <a:off x="3419475" y="3329305"/>
            <a:ext cx="269875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744460" y="1203325"/>
            <a:ext cx="139954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rgbClr val="FF0000"/>
                </a:solidFill>
                <a:ea typeface="宋体" panose="02010600030101010101" pitchFamily="2" charset="-122"/>
              </a:rPr>
              <a:t>1</a:t>
            </a:r>
            <a:r>
              <a:rPr lang="zh-CN" altLang="en-US" sz="1200">
                <a:solidFill>
                  <a:srgbClr val="FF0000"/>
                </a:solidFill>
                <a:ea typeface="宋体" panose="02010600030101010101" pitchFamily="2" charset="-122"/>
              </a:rPr>
              <a:t>、小程序如果学校设置上传健康码，签到需要每日上传健康码后才能签到</a:t>
            </a:r>
            <a:endParaRPr lang="zh-CN" altLang="en-US" sz="1200">
              <a:solidFill>
                <a:srgbClr val="FF0000"/>
              </a:solidFill>
              <a:ea typeface="宋体" panose="02010600030101010101" pitchFamily="2" charset="-122"/>
            </a:endParaRPr>
          </a:p>
          <a:p>
            <a:r>
              <a:rPr lang="en-US" altLang="zh-CN" sz="1200">
                <a:solidFill>
                  <a:srgbClr val="FF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1200">
                <a:solidFill>
                  <a:srgbClr val="FF0000"/>
                </a:solidFill>
                <a:ea typeface="宋体" panose="02010600030101010101" pitchFamily="2" charset="-122"/>
              </a:rPr>
              <a:t>、自动签到目前暂停使用</a:t>
            </a:r>
            <a:endParaRPr lang="zh-CN" altLang="en-US" sz="120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035" y="915670"/>
            <a:ext cx="1876425" cy="39198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5" y="930910"/>
            <a:ext cx="2030095" cy="4153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3.5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提交周日志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1118235"/>
            <a:ext cx="1663700" cy="36442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845" y="1028065"/>
            <a:ext cx="1724025" cy="37344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030" y="1028065"/>
            <a:ext cx="1724025" cy="3733800"/>
          </a:xfrm>
          <a:prstGeom prst="rect">
            <a:avLst/>
          </a:prstGeom>
        </p:spPr>
      </p:pic>
      <p:sp>
        <p:nvSpPr>
          <p:cNvPr id="33" name="文本框 5"/>
          <p:cNvSpPr txBox="1"/>
          <p:nvPr/>
        </p:nvSpPr>
        <p:spPr>
          <a:xfrm>
            <a:off x="2340080" y="3386762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 dirty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380122" y="3508579"/>
            <a:ext cx="1663633" cy="732508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 dirty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4114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提交周日志，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周日志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“+”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号，写周日志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3780155" y="3796030"/>
            <a:ext cx="296545" cy="2921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8100060" y="3148330"/>
            <a:ext cx="215900" cy="2876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716145" y="2935605"/>
            <a:ext cx="26435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移动端提交周日志可以在左下角直接插入图片，但不支持上传附件，如上传附件需要到网页端提交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6876415" y="4011930"/>
            <a:ext cx="215900" cy="5035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15" y="1059815"/>
            <a:ext cx="2059940" cy="3634105"/>
          </a:xfrm>
          <a:prstGeom prst="rect">
            <a:avLst/>
          </a:prstGeom>
        </p:spPr>
      </p:pic>
      <p:cxnSp>
        <p:nvCxnSpPr>
          <p:cNvPr id="15" name="直接箭头连接符 14"/>
          <p:cNvCxnSpPr/>
          <p:nvPr/>
        </p:nvCxnSpPr>
        <p:spPr>
          <a:xfrm flipH="1">
            <a:off x="1403350" y="2355850"/>
            <a:ext cx="144145" cy="323215"/>
          </a:xfrm>
          <a:prstGeom prst="straightConnector1">
            <a:avLst/>
          </a:prstGeom>
          <a:ln w="3492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331595" y="1720215"/>
            <a:ext cx="178879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点击周日志或实习任务去提交</a:t>
            </a:r>
            <a:endParaRPr lang="zh-CN" altLang="en-US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3.6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实习评价</a:t>
            </a:r>
            <a:r>
              <a:rPr lang="en-US" altLang="zh-CN"/>
              <a:t>-</a:t>
            </a:r>
            <a:r>
              <a:rPr lang="zh-CN" altLang="en-US"/>
              <a:t>企业评价</a:t>
            </a:r>
            <a:endParaRPr lang="zh-CN" altLang="en-US"/>
          </a:p>
        </p:txBody>
      </p:sp>
      <p:sp>
        <p:nvSpPr>
          <p:cNvPr id="28685" name="文本框 10"/>
          <p:cNvSpPr txBox="1"/>
          <p:nvPr/>
        </p:nvSpPr>
        <p:spPr>
          <a:xfrm>
            <a:off x="5636260" y="1084580"/>
            <a:ext cx="563880" cy="39306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导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师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验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码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通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过</a:t>
            </a: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评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b="0" kern="0" noProof="1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价</a:t>
            </a:r>
            <a:endParaRPr lang="zh-CN" altLang="en-US" sz="1600" b="0" kern="0" noProof="1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endParaRPr lang="zh-CN" altLang="en-US" sz="1600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1305" y="930627"/>
            <a:ext cx="1710113" cy="37036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687" y="1010466"/>
            <a:ext cx="1709313" cy="37019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9225" y="4241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邀请企业评价（没有此按钮，代表老师未要求）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6190615" y="314071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1517650" y="2923540"/>
            <a:ext cx="405130" cy="405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680" y="1010285"/>
            <a:ext cx="1631950" cy="3702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3.7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实习评价</a:t>
            </a:r>
            <a:r>
              <a:rPr lang="en-US" altLang="zh-CN"/>
              <a:t>-</a:t>
            </a:r>
            <a:r>
              <a:rPr lang="zh-CN" altLang="en-US"/>
              <a:t>对实习过程、老师的评价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9705" y="411480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，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实习评价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7455" y="1010285"/>
            <a:ext cx="1908175" cy="33959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712" y="1010466"/>
            <a:ext cx="1709313" cy="37019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" y="1010285"/>
            <a:ext cx="2218690" cy="4000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04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学生电脑网页操作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学生校友邦电脑网页的操作说明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主要功能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342515" y="1219200"/>
            <a:ext cx="412051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实习报告</a:t>
            </a:r>
            <a:endParaRPr lang="en-US" altLang="zh-CN" sz="1800" b="0" strike="noStrike" noProof="1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2、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8155" y="3485515"/>
            <a:ext cx="564769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注意：学籍认证、提交周日志、提交自主实习岗位、提交实习评价等操作也可以在</a:t>
            </a:r>
            <a:r>
              <a:rPr lang="en-US" altLang="zh-CN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PC</a:t>
            </a:r>
            <a:r>
              <a:rPr lang="zh-CN" altLang="en-US" sz="12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网页端操作，但移动端更方便。</a:t>
            </a:r>
            <a:endParaRPr lang="zh-CN" altLang="en-US" sz="120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4.1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主界面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7380"/>
            <a:ext cx="8828405" cy="298640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2483485" y="987425"/>
            <a:ext cx="472440" cy="48133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0325" y="3651885"/>
            <a:ext cx="8707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登录后，点击我要实习，进入实习的主界面，如果点击报错或退出，可以看下左侧标注为主，是否有去认证的提示，如果有表示学籍还未认证，需要先点击认证学籍。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4.1 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主界面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0" y="465455"/>
            <a:ext cx="9077960" cy="4339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87675" y="4228465"/>
            <a:ext cx="41490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点击左侧主菜单，可进入相应模块，比如三方协议、周志、实习报告等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01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学生账号注册登录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4.2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实习报告</a:t>
            </a:r>
            <a:r>
              <a:rPr lang="en-US" altLang="zh-CN"/>
              <a:t>-</a:t>
            </a:r>
            <a:r>
              <a:rPr lang="zh-CN" altLang="en-US"/>
              <a:t>上传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1165" y="33972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提交实习报告，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下载报告模板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上传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" y="915670"/>
            <a:ext cx="8839200" cy="419290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15205" y="1773555"/>
            <a:ext cx="40049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先完成实习评价，完成后点击提交实习报告下载模板，下载模板填写好上传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>
                <a:sym typeface="+mn-ea"/>
              </a:rPr>
              <a:t>4.3</a:t>
            </a:r>
            <a:r>
              <a:rPr lang="zh-CN" altLang="en-US">
                <a:sym typeface="+mn-ea"/>
              </a:rPr>
              <a:t>学生电脑网页操作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实习报告</a:t>
            </a:r>
            <a:r>
              <a:rPr lang="en-US" altLang="zh-CN">
                <a:sym typeface="+mn-ea"/>
              </a:rPr>
              <a:t>-</a:t>
            </a:r>
            <a:r>
              <a:rPr lang="zh-CN" altLang="en-US">
                <a:sym typeface="+mn-ea"/>
              </a:rPr>
              <a:t>导出</a:t>
            </a:r>
            <a:endParaRPr lang="zh-CN" altLang="en-US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605" y="337185"/>
            <a:ext cx="838898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下载实习手册，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实习报告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已通过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导出实习手册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843915"/>
            <a:ext cx="8779510" cy="32480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845" y="2931795"/>
            <a:ext cx="3448050" cy="20859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7820" y="4217670"/>
            <a:ext cx="495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点击下载实习手册，阅读说明，点击</a:t>
            </a:r>
            <a:r>
              <a:rPr lang="en-US" altLang="zh-CN">
                <a:solidFill>
                  <a:srgbClr val="FF0000"/>
                </a:solidFill>
              </a:rPr>
              <a:t>“</a:t>
            </a:r>
            <a:r>
              <a:rPr lang="zh-CN" altLang="en-US">
                <a:solidFill>
                  <a:srgbClr val="FF0000"/>
                </a:solidFill>
              </a:rPr>
              <a:t>我已熟知</a:t>
            </a:r>
            <a:r>
              <a:rPr lang="en-US" altLang="zh-CN">
                <a:solidFill>
                  <a:srgbClr val="FF0000"/>
                </a:solidFill>
              </a:rPr>
              <a:t>”</a:t>
            </a: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，然后导出实习手册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4.4 </a:t>
            </a:r>
            <a:r>
              <a:rPr lang="zh-CN" altLang="en-US"/>
              <a:t>学生电脑网页操作</a:t>
            </a:r>
            <a:r>
              <a:rPr lang="en-US" altLang="zh-CN"/>
              <a:t>-</a:t>
            </a:r>
            <a:r>
              <a:rPr lang="zh-CN" altLang="en-US"/>
              <a:t>实习成绩鉴定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7950" y="349250"/>
            <a:ext cx="8928735" cy="506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kern="1200" cap="none" spc="0" normalizeH="0" baseline="0" noProof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路径：</a:t>
            </a: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成绩鉴定表，</a:t>
            </a:r>
            <a:r>
              <a:rPr kumimoji="0" lang="zh-CN" altLang="en-US" sz="1600" b="0" kern="1200" cap="none" spc="0" normalizeH="0" baseline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我要实习</a:t>
            </a:r>
            <a:r>
              <a:rPr lang="en-US" altLang="zh-CN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实习成绩鉴定表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完成老师设置的鉴定项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导出实习成绩鉴定表</a:t>
            </a:r>
            <a:endParaRPr kumimoji="0" lang="zh-CN" altLang="en-US" b="0" kern="1200" cap="none" spc="0" normalizeH="0" baseline="0" noProof="1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843915"/>
            <a:ext cx="8628380" cy="23209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05" y="3363595"/>
            <a:ext cx="8518525" cy="1774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2"/>
          <p:cNvSpPr>
            <a:spLocks noChangeArrowheads="1"/>
          </p:cNvSpPr>
          <p:nvPr/>
        </p:nvSpPr>
        <p:spPr bwMode="auto">
          <a:xfrm>
            <a:off x="-10954" y="1255395"/>
            <a:ext cx="9154478" cy="2175034"/>
          </a:xfrm>
          <a:prstGeom prst="rect">
            <a:avLst/>
          </a:prstGeom>
          <a:solidFill>
            <a:schemeClr val="bg2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148" name="Shape 22"/>
          <p:cNvSpPr>
            <a:spLocks noChangeArrowheads="1"/>
          </p:cNvSpPr>
          <p:nvPr/>
        </p:nvSpPr>
        <p:spPr bwMode="auto">
          <a:xfrm>
            <a:off x="728186" y="952976"/>
            <a:ext cx="7687628" cy="267938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lstStyle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151" name="未标题-2-01.png" descr="未标题-2-01.png"/>
          <p:cNvPicPr>
            <a:picLocks noChangeAspect="1"/>
          </p:cNvPicPr>
          <p:nvPr/>
        </p:nvPicPr>
        <p:blipFill>
          <a:blip r:embed="rId1"/>
          <a:srcRect l="11929" t="5841" r="17577" b="54250"/>
          <a:stretch>
            <a:fillRect/>
          </a:stretch>
        </p:blipFill>
        <p:spPr bwMode="auto">
          <a:xfrm>
            <a:off x="-612299" y="-8890"/>
            <a:ext cx="9158764" cy="51520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" name="Shape 26"/>
          <p:cNvSpPr/>
          <p:nvPr/>
        </p:nvSpPr>
        <p:spPr>
          <a:xfrm>
            <a:off x="3091339" y="1433036"/>
            <a:ext cx="2961323" cy="64516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lvl="0" algn="dist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600" b="1" kern="0" dirty="0">
                <a:sym typeface="微软雅黑" panose="020B0503020204020204" pitchFamily="34" charset="-122"/>
              </a:rPr>
              <a:t>谢谢观看</a:t>
            </a:r>
            <a:endParaRPr lang="zh-CN" sz="3600" b="1" kern="0" dirty="0">
              <a:sym typeface="微软雅黑" panose="020B0503020204020204" pitchFamily="34" charset="-122"/>
            </a:endParaRPr>
          </a:p>
        </p:txBody>
      </p:sp>
      <p:sp>
        <p:nvSpPr>
          <p:cNvPr id="3" name="Shape 26"/>
          <p:cNvSpPr/>
          <p:nvPr/>
        </p:nvSpPr>
        <p:spPr>
          <a:xfrm>
            <a:off x="4078923" y="2421255"/>
            <a:ext cx="3814763" cy="50673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>
            <a:spAutoFit/>
          </a:bodyPr>
          <a:p>
            <a:pPr algn="l" fontAlgn="auto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 sz="1350">
                <a:sym typeface="+mn-ea"/>
              </a:rPr>
              <a:t>客服电话：</a:t>
            </a:r>
            <a:r>
              <a:rPr lang="en-US" altLang="zh-CN" sz="1350">
                <a:sym typeface="+mn-ea"/>
              </a:rPr>
              <a:t>0579-82722068</a:t>
            </a:r>
            <a:endParaRPr lang="zh-CN" altLang="en-US" sz="1350"/>
          </a:p>
          <a:p>
            <a:pPr algn="l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en-US" altLang="zh-CN" sz="1350">
                <a:sym typeface="微软雅黑" panose="020B0503020204020204" pitchFamily="34" charset="-122"/>
              </a:rPr>
              <a:t>←</a:t>
            </a:r>
            <a:r>
              <a:rPr lang="zh-CN" altLang="en-US" sz="1350">
                <a:sym typeface="微软雅黑" panose="020B0503020204020204" pitchFamily="34" charset="-122"/>
              </a:rPr>
              <a:t>微信扫码加好友</a:t>
            </a:r>
            <a:endParaRPr lang="zh-CN" altLang="en-US" sz="1350" baseline="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2778" y="2167890"/>
            <a:ext cx="28670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010978" y="3966210"/>
            <a:ext cx="1122521" cy="359569"/>
            <a:chOff x="8365" y="9148"/>
            <a:chExt cx="2357" cy="755"/>
          </a:xfrm>
        </p:grpSpPr>
        <p:sp>
          <p:nvSpPr>
            <p:cNvPr id="6" name="Shape 22"/>
            <p:cNvSpPr>
              <a:spLocks noChangeArrowheads="1"/>
            </p:cNvSpPr>
            <p:nvPr/>
          </p:nvSpPr>
          <p:spPr bwMode="auto">
            <a:xfrm>
              <a:off x="8365" y="9454"/>
              <a:ext cx="2357" cy="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45718" rIns="45718" anchor="ctr"/>
            <a:p>
              <a:pPr hangingPunct="0"/>
              <a:endParaRPr lang="en-US" altLang="zh-CN" sz="1800" b="0" baseline="0">
                <a:solidFill>
                  <a:srgbClr val="DF2024"/>
                </a:solidFill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Shape 26"/>
            <p:cNvSpPr/>
            <p:nvPr/>
          </p:nvSpPr>
          <p:spPr>
            <a:xfrm>
              <a:off x="8647" y="9518"/>
              <a:ext cx="1793" cy="385"/>
            </a:xfrm>
            <a:prstGeom prst="rect">
              <a:avLst/>
            </a:prstGeom>
            <a:ln w="12700">
              <a:miter lim="400000"/>
            </a:ln>
            <a:effectLst/>
          </p:spPr>
          <p:txBody>
            <a:bodyPr wrap="square" lIns="45718" rIns="45718">
              <a:spAutoFit/>
            </a:bodyPr>
            <a:p>
              <a:pPr algn="ctr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sz="4200" b="0" baseline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微软雅黑" panose="020B0503020204020204" pitchFamily="34" charset="-122"/>
                </a:defRPr>
              </a:pPr>
              <a:r>
                <a:rPr lang="en-US" altLang="zh-CN" sz="600" kern="0" baseline="0" dirty="0">
                  <a:solidFill>
                    <a:srgbClr val="C00000"/>
                  </a:solidFill>
                  <a:effectLst/>
                  <a:sym typeface="微软雅黑" panose="020B0503020204020204" pitchFamily="34" charset="-122"/>
                </a:rPr>
                <a:t>www.xybsyw.com</a:t>
              </a:r>
              <a:endParaRPr lang="en-US" altLang="zh-CN" sz="600" kern="0" baseline="0" dirty="0">
                <a:solidFill>
                  <a:srgbClr val="C00000"/>
                </a:solidFill>
                <a:effectLst/>
                <a:sym typeface="微软雅黑" panose="020B0503020204020204" pitchFamily="34" charset="-122"/>
              </a:endParaRPr>
            </a:p>
          </p:txBody>
        </p:sp>
        <p:pic>
          <p:nvPicPr>
            <p:cNvPr id="32" name="图片 31" descr="红色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6" y="9148"/>
              <a:ext cx="1335" cy="43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移动端微信小程序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12825" y="697865"/>
            <a:ext cx="7117715" cy="119888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kern="1200" cap="none" spc="0" normalizeH="0" baseline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方式：扫描“校友邦”公众号二维码，点击</a:t>
            </a:r>
            <a:r>
              <a:rPr 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实习成长</a:t>
            </a:r>
            <a:r>
              <a:rPr lang="en-US" altLang="zh-CN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sz="1800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实习任务，可快速进入校友邦小程序。</a:t>
            </a:r>
            <a:endParaRPr kumimoji="0" lang="zh-CN" altLang="en-US" sz="1800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83" y="2345373"/>
            <a:ext cx="2229403" cy="22294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745" y="2345690"/>
            <a:ext cx="2550795" cy="2216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电脑网页端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04215" y="979488"/>
            <a:ext cx="7735888" cy="315531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defRPr/>
            </a:pPr>
            <a:r>
              <a:rPr kumimoji="0" lang="zh-CN" altLang="en-US" sz="2400" kern="1200" cap="none" spc="0" normalizeH="0" baseline="0" noProof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电脑网页端登录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点击右上角“学生登录”，如还未注册，需要先注册账号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5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输入账号和密码直接登录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/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扫码登录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，使用小程序扫码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说明：除实习报告与实习成绩鉴定表等部分功能外，其它操作也可在微信小程序完成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83280" y="2143760"/>
            <a:ext cx="5511800" cy="29216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登录指南</a:t>
            </a:r>
            <a:r>
              <a:rPr lang="en-US" altLang="zh-CN"/>
              <a:t>-</a:t>
            </a:r>
            <a:r>
              <a:rPr lang="zh-CN" altLang="en-US"/>
              <a:t>电脑网页端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57835" y="3391535"/>
            <a:ext cx="2746375" cy="1322070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输入账号（账号为手机号）、密码，点击学生登录</a:t>
            </a:r>
            <a:endParaRPr lang="zh-CN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r>
              <a:rPr lang="zh-CN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如用小程序快捷登录的，没有设置密码，可以点忘记密码，设置一个密码</a:t>
            </a:r>
            <a:endParaRPr lang="zh-CN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V="1">
            <a:off x="3204210" y="3872230"/>
            <a:ext cx="1800225" cy="360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020560" y="699770"/>
            <a:ext cx="172783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1.点击“学生登录  ”，如还未注册账号，需要点击学生注册，进行注册。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466725"/>
            <a:ext cx="7009765" cy="171640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5796280" y="772160"/>
            <a:ext cx="1205865" cy="71310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Shape 22"/>
          <p:cNvSpPr>
            <a:spLocks noChangeArrowheads="1"/>
          </p:cNvSpPr>
          <p:nvPr/>
        </p:nvSpPr>
        <p:spPr bwMode="auto">
          <a:xfrm>
            <a:off x="-952" y="1447324"/>
            <a:ext cx="9144953" cy="1966913"/>
          </a:xfrm>
          <a:prstGeom prst="rect">
            <a:avLst/>
          </a:prstGeom>
          <a:solidFill>
            <a:srgbClr val="C51A24"/>
          </a:solidFill>
          <a:ln w="12700">
            <a:noFill/>
            <a:miter lim="400000"/>
          </a:ln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Shape 22"/>
          <p:cNvSpPr>
            <a:spLocks noChangeArrowheads="1"/>
          </p:cNvSpPr>
          <p:nvPr/>
        </p:nvSpPr>
        <p:spPr bwMode="auto">
          <a:xfrm>
            <a:off x="897255" y="1504474"/>
            <a:ext cx="1534478" cy="2319338"/>
          </a:xfrm>
          <a:prstGeom prst="rect">
            <a:avLst/>
          </a:prstGeom>
          <a:solidFill>
            <a:schemeClr val="bg1"/>
          </a:solidFill>
          <a:ln w="12700">
            <a:noFill/>
            <a:miter lim="400000"/>
          </a:ln>
          <a:effectLst>
            <a:outerShdw blurRad="76200" dir="13500000" sy="23000" kx="1200000" algn="br" rotWithShape="0">
              <a:srgbClr val="B90003">
                <a:alpha val="20000"/>
              </a:srgbClr>
            </a:outerShdw>
          </a:effectLst>
        </p:spPr>
        <p:txBody>
          <a:bodyPr lIns="45718" rIns="45718" anchor="ctr"/>
          <a:p>
            <a:pPr hangingPunct="0"/>
            <a:endParaRPr lang="en-US" altLang="zh-CN" sz="1800" b="0" baseline="0">
              <a:solidFill>
                <a:srgbClr val="DF2024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1555" y="1814195"/>
            <a:ext cx="13519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7200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微软雅黑" panose="020B0503020204020204" pitchFamily="34" charset="-122"/>
                <a:cs typeface="DIN Alternate" panose="020B0500000000000000" charset="0"/>
                <a:sym typeface="+mn-ea"/>
              </a:rPr>
              <a:t> </a:t>
            </a:r>
            <a:r>
              <a:rPr lang="en-US" altLang="zh-CN" sz="7200" b="1" dirty="0" smtClean="0">
                <a:solidFill>
                  <a:srgbClr val="C00000"/>
                </a:solidFill>
                <a:effectLst/>
                <a:latin typeface="DIN Alternate" panose="020B0500000000000000" charset="0"/>
                <a:ea typeface="Microsoft YaHei Bold" panose="020B0502040204020203" charset="-122"/>
                <a:cs typeface="DIN Alternate" panose="020B0500000000000000" charset="0"/>
                <a:sym typeface="+mn-ea"/>
              </a:rPr>
              <a:t>03</a:t>
            </a:r>
            <a:endParaRPr lang="en-US" altLang="zh-CN" sz="7200" b="1" dirty="0" smtClean="0">
              <a:solidFill>
                <a:srgbClr val="C00000"/>
              </a:solidFill>
              <a:effectLst/>
              <a:latin typeface="DIN Alternate" panose="020B0500000000000000" charset="0"/>
              <a:ea typeface="Microsoft YaHei Bold" panose="020B0502040204020203" charset="-122"/>
              <a:cs typeface="DIN Alternate" panose="020B0500000000000000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81776" y="2007394"/>
            <a:ext cx="4361498" cy="553085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rIns="45718" rtlCol="0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3000">
                <a:sym typeface="+mn-ea"/>
              </a:rPr>
              <a:t>学生移动端操作</a:t>
            </a:r>
            <a:endParaRPr lang="zh-CN" sz="3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81776" y="2596039"/>
            <a:ext cx="4486751" cy="229870"/>
          </a:xfrm>
          <a:prstGeom prst="rect">
            <a:avLst/>
          </a:prstGeom>
          <a:ln w="12700">
            <a:miter lim="400000"/>
          </a:ln>
          <a:effectLst>
            <a:outerShdw blurRad="63500" rotWithShape="0">
              <a:srgbClr val="808080">
                <a:alpha val="31423"/>
              </a:srgbClr>
            </a:outerShdw>
          </a:effectLst>
        </p:spPr>
        <p:txBody>
          <a:bodyPr wrap="square" lIns="45718" tIns="34290" rIns="45718" bIns="34290" anchor="t">
            <a:spAutoFit/>
          </a:bodyPr>
          <a:p>
            <a:pPr lvl="0" algn="l" hangingPunct="0">
              <a:spcBef>
                <a:spcPts val="0"/>
              </a:spcBef>
              <a:spcAft>
                <a:spcPts val="0"/>
              </a:spcAft>
              <a:defRPr sz="4200" b="0" baseline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sz="1050" kern="0" dirty="0">
                <a:sym typeface="+mn-ea"/>
              </a:rPr>
              <a:t>学生校友邦微信小程序的操作说明</a:t>
            </a:r>
            <a:endParaRPr lang="zh-CN" sz="1050" kern="0" dirty="0"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920" y="2826385"/>
            <a:ext cx="1122045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p>
            <a:pPr algn="r"/>
            <a:r>
              <a:rPr lang="en-US" altLang="zh-CN" sz="2400" dirty="0">
                <a:solidFill>
                  <a:srgbClr val="C00000"/>
                </a:solidFill>
                <a:latin typeface="DIN Alternate" panose="020B0500000000000000" charset="0"/>
                <a:ea typeface="方正黑体简体" panose="02010601030101010101" pitchFamily="2" charset="-122"/>
                <a:cs typeface="DIN Alternate" panose="020B0500000000000000" charset="0"/>
                <a:sym typeface="Noto Serif CJK SC" panose="02020400000000000000" pitchFamily="18" charset="-122"/>
              </a:rPr>
              <a:t>PART</a:t>
            </a:r>
            <a:endParaRPr lang="en-US" altLang="zh-CN" sz="2400" dirty="0">
              <a:solidFill>
                <a:srgbClr val="C00000"/>
              </a:solidFill>
              <a:latin typeface="DIN Alternate" panose="020B0500000000000000" charset="0"/>
              <a:ea typeface="方正黑体简体" panose="02010601030101010101" pitchFamily="2" charset="-122"/>
              <a:cs typeface="DIN Alternate" panose="020B0500000000000000" charset="0"/>
              <a:sym typeface="Noto Serif CJK SC" panose="02020400000000000000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31969" y="131921"/>
            <a:ext cx="782479" cy="275273"/>
            <a:chOff x="17075" y="277"/>
            <a:chExt cx="1643" cy="578"/>
          </a:xfrm>
        </p:grpSpPr>
        <p:grpSp>
          <p:nvGrpSpPr>
            <p:cNvPr id="12" name="组合 11"/>
            <p:cNvGrpSpPr/>
            <p:nvPr/>
          </p:nvGrpSpPr>
          <p:grpSpPr>
            <a:xfrm>
              <a:off x="17075" y="491"/>
              <a:ext cx="1643" cy="364"/>
              <a:chOff x="17075" y="619"/>
              <a:chExt cx="1643" cy="364"/>
            </a:xfrm>
          </p:grpSpPr>
          <p:sp>
            <p:nvSpPr>
              <p:cNvPr id="13" name="Shape 22"/>
              <p:cNvSpPr>
                <a:spLocks noChangeArrowheads="1"/>
              </p:cNvSpPr>
              <p:nvPr/>
            </p:nvSpPr>
            <p:spPr bwMode="auto">
              <a:xfrm>
                <a:off x="17075" y="619"/>
                <a:ext cx="1643" cy="2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miter lim="400000"/>
              </a:ln>
            </p:spPr>
            <p:txBody>
              <a:bodyPr lIns="45718" rIns="45718" anchor="ctr"/>
              <a:p>
                <a:pPr hangingPunct="0"/>
                <a:endParaRPr lang="en-US" altLang="zh-CN" sz="1800" b="0" baseline="0">
                  <a:solidFill>
                    <a:srgbClr val="DF2024"/>
                  </a:solidFill>
                  <a:latin typeface="Calibri" panose="020F0502020204030204" pitchFamily="34" charset="0"/>
                  <a:ea typeface="Calibri" panose="020F0502020204030204" pitchFamily="34" charset="0"/>
                </a:endParaRPr>
              </a:p>
            </p:txBody>
          </p:sp>
          <p:sp>
            <p:nvSpPr>
              <p:cNvPr id="16" name="Shape 26"/>
              <p:cNvSpPr/>
              <p:nvPr/>
            </p:nvSpPr>
            <p:spPr>
              <a:xfrm>
                <a:off x="17272" y="646"/>
                <a:ext cx="1250" cy="337"/>
              </a:xfrm>
              <a:prstGeom prst="rect">
                <a:avLst/>
              </a:prstGeom>
              <a:ln w="12700">
                <a:miter lim="400000"/>
              </a:ln>
              <a:effectLst/>
            </p:spPr>
            <p:txBody>
              <a:bodyPr wrap="square" lIns="45718" rIns="45718">
                <a:spAutoFit/>
              </a:bodyPr>
              <a:p>
                <a:pPr algn="ctr" fontAlgn="auto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 sz="4200" b="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  <a:r>
                  <a:rPr lang="en-US" altLang="zh-CN" sz="450" kern="0" baseline="0" dirty="0">
                    <a:solidFill>
                      <a:srgbClr val="D62F2F"/>
                    </a:solidFill>
                    <a:effectLst/>
                    <a:sym typeface="微软雅黑" panose="020B0503020204020204" pitchFamily="34" charset="-122"/>
                  </a:rPr>
                  <a:t>www.xybsyw.com</a:t>
                </a:r>
                <a:endParaRPr lang="en-US" altLang="zh-CN" sz="450" kern="0" baseline="0" dirty="0">
                  <a:solidFill>
                    <a:srgbClr val="D62F2F"/>
                  </a:solidFill>
                  <a:effectLst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14" name="图片 13" descr="红色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432" y="277"/>
              <a:ext cx="929" cy="2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主要功能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12060" y="607060"/>
            <a:ext cx="4120515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1.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注册认证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2.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实习报名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3. 签到</a:t>
            </a:r>
            <a:endParaRPr lang="zh-CN" altLang="en-US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4. 提交周日志</a:t>
            </a:r>
            <a:endParaRPr lang="en-US" altLang="zh-CN" sz="1800" b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lvl="0" algn="l" fontAlgn="base">
              <a:lnSpc>
                <a:spcPct val="150000"/>
              </a:lnSpc>
              <a:buClrTx/>
              <a:buSzTx/>
              <a:defRPr/>
            </a:pPr>
            <a:r>
              <a:rPr lang="en-US" altLang="zh-CN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5. </a:t>
            </a:r>
            <a:r>
              <a:rPr lang="zh-CN" altLang="en-US" sz="1800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实习评价</a:t>
            </a:r>
            <a:endParaRPr lang="zh-CN" altLang="en-US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3.1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注册</a:t>
            </a:r>
            <a:r>
              <a:rPr lang="zh-CN" altLang="en-US"/>
              <a:t>认证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60515" y="1503680"/>
            <a:ext cx="1545590" cy="34182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1130" y="466090"/>
            <a:ext cx="7377430" cy="82994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kern="1200" cap="none" spc="0" normalizeH="0" baseline="0" noProof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账号注册，</a:t>
            </a:r>
            <a:r>
              <a:rPr lang="zh-CN" altLang="en-US" b="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立即登录</a:t>
            </a:r>
            <a:r>
              <a:rPr lang="en-US" altLang="zh-CN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→</a:t>
            </a:r>
            <a:r>
              <a:rPr lang="zh-CN" altLang="en-US" b="0" noProof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微信快速登录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  <a:p>
            <a:pPr marR="0" algn="l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学籍认证，</a:t>
            </a:r>
            <a:r>
              <a:rPr lang="zh-CN" altLang="en-US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我的</a:t>
            </a:r>
            <a:r>
              <a:rPr lang="en-US" altLang="zh-CN" b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学籍认证</a:t>
            </a:r>
            <a:r>
              <a:rPr lang="en-US" altLang="zh-CN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→</a:t>
            </a:r>
            <a:r>
              <a:rPr kumimoji="0" lang="zh-CN" altLang="en-US" b="0" kern="1200" cap="none" spc="0" normalizeH="0" baseline="0" noProof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pitchFamily="34" charset="0"/>
              </a:rPr>
              <a:t>录入学籍信息“立即认证”</a:t>
            </a:r>
            <a:endParaRPr kumimoji="0" lang="en-US" altLang="zh-CN" b="0" kern="1200" cap="none" spc="0" normalizeH="0" baseline="0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65" y="1494790"/>
            <a:ext cx="1499235" cy="34359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275" y="1494790"/>
            <a:ext cx="1602105" cy="34359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390" y="1494790"/>
            <a:ext cx="1557655" cy="3217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3.2 </a:t>
            </a:r>
            <a:r>
              <a:rPr lang="zh-CN" altLang="en-US"/>
              <a:t>学生移动端操作</a:t>
            </a:r>
            <a:r>
              <a:rPr lang="en-US" altLang="zh-CN"/>
              <a:t>-</a:t>
            </a:r>
            <a:r>
              <a:rPr lang="zh-CN" altLang="en-US"/>
              <a:t>实习报名</a:t>
            </a:r>
            <a:r>
              <a:rPr lang="en-US" altLang="zh-CN"/>
              <a:t>-</a:t>
            </a:r>
            <a:r>
              <a:rPr lang="zh-CN" altLang="en-US"/>
              <a:t>自主实习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51480" y="699770"/>
            <a:ext cx="1815465" cy="399161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V="1">
            <a:off x="5579745" y="2248535"/>
            <a:ext cx="601345" cy="2152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203825" y="1296035"/>
            <a:ext cx="51943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点击去报名填写岗位详情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 flipV="1">
            <a:off x="4787900" y="1995805"/>
            <a:ext cx="342900" cy="4679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5560" y="1131570"/>
            <a:ext cx="51943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00000"/>
              </a:lnSpc>
            </a:pPr>
            <a:r>
              <a:rPr lang="zh-CN" altLang="en-US" b="0" kern="0" dirty="0">
                <a:solidFill>
                  <a:srgbClr val="DF0024"/>
                </a:solidFill>
                <a:uFillTx/>
                <a:latin typeface="文鼎中楷体" charset="0"/>
                <a:ea typeface="文鼎中楷体" panose="03000600000000000000" charset="-122"/>
              </a:rPr>
              <a:t>自主实习学生点此提交岗位报名</a:t>
            </a:r>
            <a:endParaRPr lang="zh-CN" altLang="en-US" b="0" kern="0" dirty="0">
              <a:solidFill>
                <a:srgbClr val="DF0024"/>
              </a:solidFill>
              <a:uFillTx/>
              <a:latin typeface="文鼎中楷体" charset="0"/>
              <a:ea typeface="文鼎中楷体" panose="03000600000000000000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60" y="721995"/>
            <a:ext cx="1887220" cy="3919220"/>
          </a:xfrm>
          <a:prstGeom prst="rect">
            <a:avLst/>
          </a:prstGeom>
        </p:spPr>
      </p:pic>
      <p:cxnSp>
        <p:nvCxnSpPr>
          <p:cNvPr id="14" name="直接箭头连接符 13"/>
          <p:cNvCxnSpPr/>
          <p:nvPr/>
        </p:nvCxnSpPr>
        <p:spPr>
          <a:xfrm flipV="1">
            <a:off x="427355" y="1419860"/>
            <a:ext cx="471805" cy="54292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835" y="461645"/>
            <a:ext cx="2043430" cy="4229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PLACING_PICTURE_USER_VIEWPORT" val="{&quot;height&quot;:3510.8708661417322,&quot;width&quot;:3510.8708661417322}"/>
</p:tagLst>
</file>

<file path=ppt/tags/tag126.xml><?xml version="1.0" encoding="utf-8"?>
<p:tagLst xmlns:p="http://schemas.openxmlformats.org/presentationml/2006/main">
  <p:tag name="KSO_WM_UNIT_PLACING_PICTURE_USER_VIEWPORT" val="{&quot;height&quot;:4601,&quot;width&quot;:8680}"/>
</p:tagLst>
</file>

<file path=ppt/tags/tag127.xml><?xml version="1.0" encoding="utf-8"?>
<p:tagLst xmlns:p="http://schemas.openxmlformats.org/presentationml/2006/main">
  <p:tag name="KSO_WM_UNIT_PLACING_PICTURE_USER_VIEWPORT" val="{&quot;height&quot;:4590,&quot;width&quot;:19725}"/>
</p:tagLst>
</file>

<file path=ppt/tags/tag128.xml><?xml version="1.0" encoding="utf-8"?>
<p:tagLst xmlns:p="http://schemas.openxmlformats.org/presentationml/2006/main">
  <p:tag name="COMMONDATA" val="eyJoZGlkIjoiZmJkOWVlNWFkNTZlYzQ5ODc2Yjc5YmVhNWY0MWU3YTAifQ=="/>
  <p:tag name="KSO_WPP_MARK_KEY" val="c994bdec-6b97-46cf-83fa-a4af90a5f466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1732</Words>
  <Application>WPS 演示</Application>
  <PresentationFormat>全屏显示(16:9)</PresentationFormat>
  <Paragraphs>181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23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微软雅黑</vt:lpstr>
      <vt:lpstr>Wingdings</vt:lpstr>
      <vt:lpstr>Microsoft YaHei Bold</vt:lpstr>
      <vt:lpstr>Microsoft YaHei Regular</vt:lpstr>
      <vt:lpstr>字魂105号-简雅黑</vt:lpstr>
      <vt:lpstr>DIN Alternate</vt:lpstr>
      <vt:lpstr>Vrinda</vt:lpstr>
      <vt:lpstr>Calibri</vt:lpstr>
      <vt:lpstr>方正黑体简体</vt:lpstr>
      <vt:lpstr>Noto Serif CJK SC</vt:lpstr>
      <vt:lpstr>文鼎中楷体</vt:lpstr>
      <vt:lpstr>Arial Unicode MS</vt:lpstr>
      <vt:lpstr>文鼎中楷体</vt:lpstr>
      <vt:lpstr>黑体</vt:lpstr>
      <vt:lpstr>Office 主题</vt:lpstr>
      <vt:lpstr>1_自定义设计方案</vt:lpstr>
      <vt:lpstr>4_自定义设计方案</vt:lpstr>
      <vt:lpstr>2_自定义设计方案</vt:lpstr>
      <vt:lpstr>自定义设计方案</vt:lpstr>
      <vt:lpstr>PowerPoint 演示文稿</vt:lpstr>
      <vt:lpstr>PowerPoint 演示文稿</vt:lpstr>
      <vt:lpstr>登录指南-移动端微信小程序</vt:lpstr>
      <vt:lpstr>登录指南-电脑网页端</vt:lpstr>
      <vt:lpstr>登录指南-电脑网页端</vt:lpstr>
      <vt:lpstr>PowerPoint 演示文稿</vt:lpstr>
      <vt:lpstr>学生移动端操作-主要功能</vt:lpstr>
      <vt:lpstr>3.1 学生移动端操作-注册认证</vt:lpstr>
      <vt:lpstr>3.2 学生移动端操作-实习报名-自主实习</vt:lpstr>
      <vt:lpstr>3.2 学生移动端操作-实习报名-集中实习</vt:lpstr>
      <vt:lpstr>3.3 学生移动端操作-查看实习任务</vt:lpstr>
      <vt:lpstr>3.4 学生移动端操作-签到</vt:lpstr>
      <vt:lpstr>3.5 学生移动端操作-提交周日志</vt:lpstr>
      <vt:lpstr>3.7 学生移动端操作-实习评价-企业评价</vt:lpstr>
      <vt:lpstr>3.7 学生移动端操作-实习评价-对实习过程、老师的评价</vt:lpstr>
      <vt:lpstr>PowerPoint 演示文稿</vt:lpstr>
      <vt:lpstr>学生电脑网页操作-主要功能</vt:lpstr>
      <vt:lpstr>4.1 学生电脑网页操作-主界面</vt:lpstr>
      <vt:lpstr>4.1 学生电脑网页操作-主界面</vt:lpstr>
      <vt:lpstr>4.4 学生电脑网页操作-实习报告-上传</vt:lpstr>
      <vt:lpstr>4.4 学生电脑网页操作-实习报告-导出</vt:lpstr>
      <vt:lpstr>4.5 学生电脑网页操作-实习成绩鉴定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admin2</cp:lastModifiedBy>
  <cp:revision>659</cp:revision>
  <dcterms:created xsi:type="dcterms:W3CDTF">2017-01-09T09:44:00Z</dcterms:created>
  <dcterms:modified xsi:type="dcterms:W3CDTF">2022-10-12T00:20:01Z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62C3175340B14CE3AD434EF94883D36C</vt:lpwstr>
  </property>
</Properties>
</file>